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iPUfuQWz3N3DTTBicnUrk0eBvi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FE79DC-607B-45D2-8190-81926466DD14}">
  <a:tblStyle styleId="{C2FE79DC-607B-45D2-8190-81926466DD14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DF3E7"/>
          </a:solidFill>
        </a:fill>
      </a:tcStyle>
    </a:wholeTbl>
    <a:band1H>
      <a:tcTxStyle/>
      <a:tcStyle>
        <a:fill>
          <a:solidFill>
            <a:srgbClr val="D9E6CC"/>
          </a:solidFill>
        </a:fill>
      </a:tcStyle>
    </a:band1H>
    <a:band2H>
      <a:tcTxStyle/>
    </a:band2H>
    <a:band1V>
      <a:tcTxStyle/>
      <a:tcStyle>
        <a:fill>
          <a:solidFill>
            <a:srgbClr val="D9E6CC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  <a:tblStyle styleId="{233A62DF-C7A0-4409-839D-61005A83B945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DF3E7"/>
          </a:solidFill>
        </a:fill>
      </a:tcStyle>
    </a:band1H>
    <a:band2H>
      <a:tcTxStyle/>
    </a:band2H>
    <a:band1V>
      <a:tcTxStyle/>
      <a:tcStyle>
        <a:fill>
          <a:solidFill>
            <a:srgbClr val="EDF3E7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  <a:tblStyle styleId="{A26B1AF8-DDAC-4B64-9FD5-C6E8FF808E6A}" styleName="Table_2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4F6E7"/>
          </a:solidFill>
        </a:fill>
      </a:tcStyle>
    </a:wholeTbl>
    <a:band1H>
      <a:tcTxStyle/>
      <a:tcStyle>
        <a:fill>
          <a:solidFill>
            <a:srgbClr val="E8EDCD"/>
          </a:solidFill>
        </a:fill>
      </a:tcStyle>
    </a:band1H>
    <a:band2H>
      <a:tcTxStyle/>
    </a:band2H>
    <a:band1V>
      <a:tcTxStyle/>
      <a:tcStyle>
        <a:fill>
          <a:solidFill>
            <a:srgbClr val="E8EDCD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algn="tl" flip="xy" tx="-31750" sx="100000" ty="-120650" sy="100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ctr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9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" name="Google Shape;22;p19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23" name="Google Shape;23;p19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19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" name="Google Shape;25;p19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" name="Google Shape;26;p19"/>
          <p:cNvSpPr txBox="1"/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sz="7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" type="subTitle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19"/>
          <p:cNvSpPr txBox="1"/>
          <p:nvPr>
            <p:ph idx="10" type="dt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1" type="ftr"/>
          </p:nvPr>
        </p:nvSpPr>
        <p:spPr>
          <a:xfrm>
            <a:off x="1453896" y="521208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" type="body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/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" type="body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40" name="Google Shape;40;p21"/>
          <p:cNvSpPr txBox="1"/>
          <p:nvPr>
            <p:ph idx="2" type="body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41" name="Google Shape;41;p21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showMasterSp="0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0000"/>
            </a:blip>
            <a:tile algn="tl" flip="xy" tx="-31750" sx="100000" ty="-120650" sy="100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3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ctr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3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2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54" name="Google Shape;54;p23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5" name="Google Shape;55;p23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6" name="Google Shape;56;p23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7" name="Google Shape;57;p23"/>
          <p:cNvSpPr txBox="1"/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sz="7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" type="body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23"/>
          <p:cNvSpPr txBox="1"/>
          <p:nvPr>
            <p:ph idx="10" type="dt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1" type="ftr"/>
          </p:nvPr>
        </p:nvSpPr>
        <p:spPr>
          <a:xfrm>
            <a:off x="1453896" y="521208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8604504" y="521208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24"/>
          <p:cNvSpPr txBox="1"/>
          <p:nvPr>
            <p:ph idx="2" type="body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66" name="Google Shape;66;p24"/>
          <p:cNvSpPr txBox="1"/>
          <p:nvPr>
            <p:ph idx="3" type="body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24"/>
          <p:cNvSpPr txBox="1"/>
          <p:nvPr>
            <p:ph idx="4" type="body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68" name="Google Shape;68;p24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showMasterSp="0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6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6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6"/>
          <p:cNvSpPr txBox="1"/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sz="2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" type="body"/>
          </p:nvPr>
        </p:nvSpPr>
        <p:spPr>
          <a:xfrm>
            <a:off x="790575" y="704850"/>
            <a:ext cx="756285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82" name="Google Shape;82;p26"/>
          <p:cNvSpPr txBox="1"/>
          <p:nvPr>
            <p:ph idx="2" type="body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3" name="Google Shape;83;p26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1" type="ftr"/>
          </p:nvPr>
        </p:nvSpPr>
        <p:spPr>
          <a:xfrm>
            <a:off x="3439158" y="6214535"/>
            <a:ext cx="5184648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6" name="Google Shape;86;p26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cap="sq" cmpd="sng" w="9525">
            <a:solidFill>
              <a:srgbClr val="FEFE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showMasterSp="0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1"/>
          </a:solidFill>
          <a:ln cap="sq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7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7"/>
          <p:cNvSpPr txBox="1"/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/>
          <p:nvPr>
            <p:ph idx="2" type="pic"/>
          </p:nvPr>
        </p:nvSpPr>
        <p:spPr>
          <a:xfrm>
            <a:off x="228599" y="237744"/>
            <a:ext cx="8601076" cy="6382512"/>
          </a:xfrm>
          <a:prstGeom prst="rect">
            <a:avLst/>
          </a:prstGeom>
          <a:solidFill>
            <a:srgbClr val="808080"/>
          </a:solidFill>
          <a:ln>
            <a:noFill/>
          </a:ln>
        </p:spPr>
      </p:sp>
      <p:sp>
        <p:nvSpPr>
          <p:cNvPr id="92" name="Google Shape;92;p27"/>
          <p:cNvSpPr txBox="1"/>
          <p:nvPr>
            <p:ph idx="1" type="body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3" name="Google Shape;93;p27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8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8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8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EEAE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0.jpg"/><Relationship Id="rId5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ctr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"/>
          <p:cNvSpPr/>
          <p:nvPr/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lt1"/>
          </a:solidFill>
          <a:ln cap="sq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仙人掌" id="117" name="Google Shape;117;p1"/>
          <p:cNvPicPr preferRelativeResize="0"/>
          <p:nvPr/>
        </p:nvPicPr>
        <p:blipFill rotWithShape="1">
          <a:blip r:embed="rId3">
            <a:alphaModFix/>
          </a:blip>
          <a:srcRect b="0" l="0" r="1" t="186"/>
          <a:stretch/>
        </p:blipFill>
        <p:spPr>
          <a:xfrm>
            <a:off x="981202" y="971344"/>
            <a:ext cx="1987096" cy="491531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/>
          <p:nvPr/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9" name="Google Shape;119;p1"/>
          <p:cNvCxnSpPr/>
          <p:nvPr/>
        </p:nvCxnSpPr>
        <p:spPr>
          <a:xfrm>
            <a:off x="3252137" y="640855"/>
            <a:ext cx="0" cy="640080"/>
          </a:xfrm>
          <a:prstGeom prst="straightConnector1">
            <a:avLst/>
          </a:prstGeom>
          <a:solidFill>
            <a:srgbClr val="FEFEFE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p1"/>
          <p:cNvCxnSpPr/>
          <p:nvPr/>
        </p:nvCxnSpPr>
        <p:spPr>
          <a:xfrm>
            <a:off x="4943777" y="640855"/>
            <a:ext cx="0" cy="640080"/>
          </a:xfrm>
          <a:prstGeom prst="straightConnector1">
            <a:avLst/>
          </a:prstGeom>
          <a:solidFill>
            <a:srgbClr val="FEFEFE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" name="Google Shape;121;p1"/>
          <p:cNvCxnSpPr/>
          <p:nvPr/>
        </p:nvCxnSpPr>
        <p:spPr>
          <a:xfrm>
            <a:off x="3252137" y="1286150"/>
            <a:ext cx="1691640" cy="0"/>
          </a:xfrm>
          <a:prstGeom prst="straightConnector1">
            <a:avLst/>
          </a:prstGeom>
          <a:solidFill>
            <a:srgbClr val="FEFEFE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2909107" y="2504690"/>
            <a:ext cx="5023792" cy="3510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TW" sz="3600">
                <a:solidFill>
                  <a:srgbClr val="215D65"/>
                </a:solidFill>
              </a:rPr>
              <a:t>異位性皮膚炎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200">
              <a:solidFill>
                <a:srgbClr val="215D6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TW" sz="3600">
                <a:solidFill>
                  <a:srgbClr val="215D65"/>
                </a:solidFill>
              </a:rPr>
              <a:t>芳療措施與照護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200">
              <a:solidFill>
                <a:srgbClr val="215D6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zh-TW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禾場國際芳療學苑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zh-TW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103期高階班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zh-TW" sz="2400">
                <a:solidFill>
                  <a:schemeClr val="dk2"/>
                </a:solidFill>
              </a:rPr>
              <a:t>芳療師</a:t>
            </a:r>
            <a:r>
              <a:rPr b="1" lang="zh-TW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-林雅芳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>
              <a:solidFill>
                <a:srgbClr val="215D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200">
              <a:solidFill>
                <a:srgbClr val="215D6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200">
              <a:solidFill>
                <a:srgbClr val="215D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>
            <p:ph type="ctrTitle"/>
          </p:nvPr>
        </p:nvSpPr>
        <p:spPr>
          <a:xfrm>
            <a:off x="1028433" y="1522333"/>
            <a:ext cx="8294471" cy="83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200"/>
              <a:buFont typeface="Arial"/>
              <a:buNone/>
            </a:pPr>
            <a:r>
              <a:rPr b="1" lang="zh-TW" cap="none">
                <a:solidFill>
                  <a:schemeClr val="accent3"/>
                </a:solidFill>
              </a:rPr>
              <a:t>香氣發表</a:t>
            </a:r>
            <a:endParaRPr/>
          </a:p>
        </p:txBody>
      </p:sp>
      <p:pic>
        <p:nvPicPr>
          <p:cNvPr descr="白色和黃色花朵" id="124" name="Google Shape;12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7189" y="0"/>
            <a:ext cx="4034811" cy="3472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田野中的薰衣草花朵" id="125" name="Google Shape;12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7181" y="3472356"/>
            <a:ext cx="4034810" cy="34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/>
          <p:nvPr>
            <p:ph type="title"/>
          </p:nvPr>
        </p:nvSpPr>
        <p:spPr>
          <a:xfrm>
            <a:off x="1066800" y="642594"/>
            <a:ext cx="10058400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FCCD"/>
              </a:buClr>
              <a:buSzPts val="3200"/>
              <a:buFont typeface="Arial"/>
              <a:buNone/>
            </a:pPr>
            <a:r>
              <a:rPr lang="zh-TW" sz="3200">
                <a:solidFill>
                  <a:srgbClr val="2AFCCD"/>
                </a:solidFill>
              </a:rPr>
              <a:t>芳療-植物精油、基底油 、純露</a:t>
            </a:r>
            <a:endParaRPr sz="3200"/>
          </a:p>
        </p:txBody>
      </p:sp>
      <p:graphicFrame>
        <p:nvGraphicFramePr>
          <p:cNvPr id="208" name="Google Shape;208;p10"/>
          <p:cNvGraphicFramePr/>
          <p:nvPr/>
        </p:nvGraphicFramePr>
        <p:xfrm>
          <a:off x="486832" y="902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{233A62DF-C7A0-4409-839D-61005A83B945}</a:tableStyleId>
              </a:tblPr>
              <a:tblGrid>
                <a:gridCol w="1256225"/>
                <a:gridCol w="3258700"/>
                <a:gridCol w="6703425"/>
              </a:tblGrid>
              <a:tr h="735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植物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精油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主要化學組成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生理療效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35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200">
                          <a:solidFill>
                            <a:srgbClr val="0070C0"/>
                          </a:solidFill>
                        </a:rPr>
                        <a:t>茶樹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單萜醇（</a:t>
                      </a:r>
                      <a:r>
                        <a:rPr lang="zh-TW" sz="2200">
                          <a:solidFill>
                            <a:srgbClr val="AC239B"/>
                          </a:solidFill>
                        </a:rPr>
                        <a:t>萜品烯-4-醇）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220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</a:rPr>
                        <a:t>輔助抗生素治療</a:t>
                      </a:r>
                      <a:r>
                        <a:rPr b="0" lang="zh-TW" sz="2200">
                          <a:solidFill>
                            <a:srgbClr val="000000"/>
                          </a:solidFill>
                        </a:rPr>
                        <a:t>。促進皮膚細胞再生，對皮膚溫和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35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200">
                          <a:solidFill>
                            <a:srgbClr val="0870B1"/>
                          </a:solidFill>
                        </a:rPr>
                        <a:t>花梨木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單萜醇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（</a:t>
                      </a:r>
                      <a:r>
                        <a:rPr lang="zh-TW" sz="2200">
                          <a:solidFill>
                            <a:srgbClr val="AC239B"/>
                          </a:solidFill>
                        </a:rPr>
                        <a:t>78%-93%沉香醇</a:t>
                      </a:r>
                      <a:r>
                        <a:rPr lang="zh-TW" sz="2200"/>
                        <a:t>）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highlight>
                            <a:srgbClr val="00FFFF"/>
                          </a:highlight>
                        </a:rPr>
                        <a:t>抗菌、抗感染、皮膚炎</a:t>
                      </a:r>
                      <a:r>
                        <a:rPr lang="zh-TW" sz="2200"/>
                        <a:t>、</a:t>
                      </a:r>
                      <a:r>
                        <a:rPr lang="zh-TW" sz="2200">
                          <a:highlight>
                            <a:srgbClr val="00FFFF"/>
                          </a:highlight>
                        </a:rPr>
                        <a:t>促細胞再生、調理乾性，敏感性及受損膚質</a:t>
                      </a:r>
                      <a:r>
                        <a:rPr lang="zh-TW" sz="2200"/>
                        <a:t>、溫和提振免疫系統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09" name="Google Shape;209;p10"/>
          <p:cNvGraphicFramePr/>
          <p:nvPr/>
        </p:nvGraphicFramePr>
        <p:xfrm>
          <a:off x="482277" y="32089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{233A62DF-C7A0-4409-839D-61005A83B945}</a:tableStyleId>
              </a:tblPr>
              <a:tblGrid>
                <a:gridCol w="2203450"/>
                <a:gridCol w="9019450"/>
              </a:tblGrid>
              <a:tr h="571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植物基底油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主要功效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71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200">
                          <a:solidFill>
                            <a:srgbClr val="7030A0"/>
                          </a:solidFill>
                        </a:rPr>
                        <a:t>荷荷芭油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FF0000"/>
                          </a:solidFill>
                        </a:rPr>
                        <a:t>親膚性最佳，</a:t>
                      </a:r>
                      <a:r>
                        <a:rPr lang="zh-TW" sz="2200"/>
                        <a:t>對所有類型的皮膚都有益。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97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200">
                          <a:solidFill>
                            <a:srgbClr val="7030A0"/>
                          </a:solidFill>
                        </a:rPr>
                        <a:t>金盞花浸泡油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含有多種精油成份，能抑菌、</a:t>
                      </a:r>
                      <a:r>
                        <a:rPr lang="zh-TW" sz="2200">
                          <a:solidFill>
                            <a:srgbClr val="FF0000"/>
                          </a:solidFill>
                        </a:rPr>
                        <a:t>抗發炎、加速傷口癒合、處理各種皮膚疾病、敏感性肌膚、淡化疤痕、促進細胞再生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71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200">
                          <a:solidFill>
                            <a:srgbClr val="7030A0"/>
                          </a:solidFill>
                        </a:rPr>
                        <a:t>甜杏仁油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是一種質輕，柔美並滋養的植物油，能</a:t>
                      </a:r>
                      <a:r>
                        <a:rPr lang="zh-TW" sz="2200">
                          <a:solidFill>
                            <a:srgbClr val="FF0000"/>
                          </a:solidFill>
                        </a:rPr>
                        <a:t>軟化膚質，滋養乾燥的肌膚。生理療效：乾性或敏感皮膚的發癢、脫屑、龜裂</a:t>
                      </a:r>
                      <a:r>
                        <a:rPr lang="zh-TW" sz="2200"/>
                        <a:t>等狀況。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10" name="Google Shape;210;p10"/>
          <p:cNvSpPr txBox="1"/>
          <p:nvPr/>
        </p:nvSpPr>
        <p:spPr>
          <a:xfrm>
            <a:off x="486832" y="6030740"/>
            <a:ext cx="48302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禾場國際芳療學苑103期高階班/林雅芳</a:t>
            </a:r>
            <a:endParaRPr/>
          </a:p>
        </p:txBody>
      </p:sp>
      <p:sp>
        <p:nvSpPr>
          <p:cNvPr id="211" name="Google Shape;211;p10"/>
          <p:cNvSpPr txBox="1"/>
          <p:nvPr/>
        </p:nvSpPr>
        <p:spPr>
          <a:xfrm>
            <a:off x="5762314" y="5842532"/>
            <a:ext cx="594285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（資料來源：精油圖鑑/溫佑君  著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芳療實證全書/溫佑君肯園芳療師團隊  著）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/>
          <p:nvPr>
            <p:ph type="title"/>
          </p:nvPr>
        </p:nvSpPr>
        <p:spPr>
          <a:xfrm>
            <a:off x="1066799" y="194291"/>
            <a:ext cx="10058400" cy="834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FCCD"/>
              </a:buClr>
              <a:buSzPts val="3200"/>
              <a:buFont typeface="Arial"/>
              <a:buNone/>
            </a:pPr>
            <a:r>
              <a:rPr lang="zh-TW" sz="3200">
                <a:solidFill>
                  <a:srgbClr val="2AFCCD"/>
                </a:solidFill>
              </a:rPr>
              <a:t>芳療-植物精油、基底油 、純露</a:t>
            </a:r>
            <a:endParaRPr sz="3200"/>
          </a:p>
        </p:txBody>
      </p:sp>
      <p:graphicFrame>
        <p:nvGraphicFramePr>
          <p:cNvPr id="217" name="Google Shape;217;p11"/>
          <p:cNvGraphicFramePr/>
          <p:nvPr/>
        </p:nvGraphicFramePr>
        <p:xfrm>
          <a:off x="413028" y="10285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{233A62DF-C7A0-4409-839D-61005A83B945}</a:tableStyleId>
              </a:tblPr>
              <a:tblGrid>
                <a:gridCol w="2327050"/>
                <a:gridCol w="9038900"/>
              </a:tblGrid>
              <a:tr h="71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純       露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生理療效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95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C000"/>
                          </a:solidFill>
                        </a:rPr>
                        <a:t>真正薰衣草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生理效用：殺菌、消炎、抗病毒、止癢、輕微鎮痛、幫助傷口癒合、幫消化。薰衣草純露能</a:t>
                      </a:r>
                      <a:r>
                        <a:rPr lang="zh-TW" sz="2200">
                          <a:highlight>
                            <a:srgbClr val="00FFFF"/>
                          </a:highlight>
                        </a:rPr>
                        <a:t>舒緩、治療發炎的肌膚，並有止癢的功效</a:t>
                      </a:r>
                      <a:r>
                        <a:rPr lang="zh-TW" sz="2200"/>
                        <a:t>；能是傷口噴霧，可以</a:t>
                      </a:r>
                      <a:r>
                        <a:rPr lang="zh-TW" sz="2200">
                          <a:highlight>
                            <a:srgbClr val="00FFFF"/>
                          </a:highlight>
                        </a:rPr>
                        <a:t>治療和清潔小型的傷口或擦傷</a:t>
                      </a:r>
                      <a:r>
                        <a:rPr lang="zh-TW" sz="2200"/>
                        <a:t>。</a:t>
                      </a:r>
                      <a:endParaRPr sz="22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95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C000"/>
                          </a:solidFill>
                        </a:rPr>
                        <a:t>羅馬洋甘菊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生理效用：抗過敏、抗病毒、抗感染、殺菌、幫助傷口癒。有</a:t>
                      </a:r>
                      <a:r>
                        <a:rPr lang="zh-TW" sz="2400">
                          <a:highlight>
                            <a:srgbClr val="00FFFF"/>
                          </a:highlight>
                        </a:rPr>
                        <a:t>過敏性肌膚、濕疹等伴隨搔癢的皮膚疾病</a:t>
                      </a:r>
                      <a:r>
                        <a:rPr lang="zh-TW" sz="2400"/>
                        <a:t>，羅馬洋甘菊純露都是極佳的輔助藥物，</a:t>
                      </a:r>
                      <a:r>
                        <a:rPr lang="zh-TW" sz="2400">
                          <a:highlight>
                            <a:srgbClr val="00FFFF"/>
                          </a:highlight>
                        </a:rPr>
                        <a:t>噴灑一點純露在患部就能快速舒緩症狀並幫助降溫</a:t>
                      </a:r>
                      <a:r>
                        <a:rPr lang="zh-TW" sz="2400"/>
                        <a:t>。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806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C000"/>
                          </a:solidFill>
                        </a:rPr>
                        <a:t>歐薄荷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消腫、抗菌、促進血液循環、</a:t>
                      </a:r>
                      <a:r>
                        <a:rPr lang="zh-TW" sz="240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</a:rPr>
                        <a:t>止癢、冷卻</a:t>
                      </a: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。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5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C000"/>
                          </a:solidFill>
                        </a:rPr>
                        <a:t>義大利永久花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消腫、抗病毒、</a:t>
                      </a:r>
                      <a:r>
                        <a:rPr lang="zh-TW" sz="240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</a:rPr>
                        <a:t>殺菌、抗過敏、消炎、促進淋巴循環、鎮靜肌膚、幫助傷口癒合、促進細胞再生</a:t>
                      </a: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。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18" name="Google Shape;218;p11"/>
          <p:cNvSpPr txBox="1"/>
          <p:nvPr/>
        </p:nvSpPr>
        <p:spPr>
          <a:xfrm>
            <a:off x="413028" y="6028641"/>
            <a:ext cx="45438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禾場國際芳療學苑103期高階班/林雅芳</a:t>
            </a:r>
            <a:endParaRPr/>
          </a:p>
        </p:txBody>
      </p:sp>
      <p:sp>
        <p:nvSpPr>
          <p:cNvPr id="219" name="Google Shape;219;p11"/>
          <p:cNvSpPr txBox="1"/>
          <p:nvPr/>
        </p:nvSpPr>
        <p:spPr>
          <a:xfrm>
            <a:off x="5180355" y="2515845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5691497" y="6028641"/>
            <a:ext cx="70116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（資料來源：純露芳療大百科/蘇珊娜·費雪·里茲—著）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>
            <p:ph type="title"/>
          </p:nvPr>
        </p:nvSpPr>
        <p:spPr>
          <a:xfrm>
            <a:off x="556397" y="592082"/>
            <a:ext cx="11076715" cy="559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rial"/>
              <a:buNone/>
            </a:pPr>
            <a:r>
              <a:rPr b="1" lang="zh-TW" sz="3400">
                <a:solidFill>
                  <a:schemeClr val="accent3"/>
                </a:solidFill>
              </a:rPr>
              <a:t>芳療措施執行與評值</a:t>
            </a:r>
            <a:endParaRPr/>
          </a:p>
        </p:txBody>
      </p:sp>
      <p:graphicFrame>
        <p:nvGraphicFramePr>
          <p:cNvPr id="226" name="Google Shape;226;p12"/>
          <p:cNvGraphicFramePr/>
          <p:nvPr/>
        </p:nvGraphicFramePr>
        <p:xfrm>
          <a:off x="435594" y="13977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{A26B1AF8-DDAC-4B64-9FD5-C6E8FF808E6A}</a:tableStyleId>
              </a:tblPr>
              <a:tblGrid>
                <a:gridCol w="2244475"/>
                <a:gridCol w="2244475"/>
                <a:gridCol w="2340475"/>
                <a:gridCol w="2244475"/>
                <a:gridCol w="2244475"/>
              </a:tblGrid>
              <a:tr h="906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治療時間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配方濃度/方式/途徑/次數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CO（ml/毫升)</a:t>
                      </a:r>
                      <a:endParaRPr sz="22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EO（d/滴)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HY（ml/毫升）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947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第一次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2024/6/8—6/15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4%</a:t>
                      </a:r>
                      <a:endParaRPr sz="22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滾珠瓶</a:t>
                      </a:r>
                      <a:endParaRPr sz="22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皮膚塗抹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2-3次/天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荷荷芭油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12ml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金盞花浸泡油3ml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0870B1"/>
                          </a:solidFill>
                        </a:rPr>
                        <a:t>德國洋甘菊</a:t>
                      </a:r>
                      <a:r>
                        <a:rPr lang="zh-TW" sz="2200"/>
                        <a:t> 3d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0870B1"/>
                          </a:solidFill>
                        </a:rPr>
                        <a:t>真正薰衣草 </a:t>
                      </a:r>
                      <a:r>
                        <a:rPr lang="zh-TW" sz="2200"/>
                        <a:t>4d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0870B1"/>
                          </a:solidFill>
                        </a:rPr>
                        <a:t>廣霍香  </a:t>
                      </a:r>
                      <a:r>
                        <a:rPr lang="zh-TW" sz="2200"/>
                        <a:t>      3d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AC239B"/>
                          </a:solidFill>
                        </a:rPr>
                        <a:t>歐薄荷</a:t>
                      </a:r>
                      <a:r>
                        <a:rPr lang="zh-TW" sz="2200"/>
                        <a:t>        2d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羅馬洋甘菊純露15ml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薄荷純露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15ml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（噴霧+濕敷）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08650">
                <a:tc gridSpan="5"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Noto Sans Symbols"/>
                        <a:buChar char="●"/>
                      </a:pPr>
                      <a:r>
                        <a:rPr lang="zh-TW" sz="2200"/>
                        <a:t>膚況評估與芳療配方之撰用</a:t>
                      </a:r>
                      <a:r>
                        <a:rPr lang="zh-TW" sz="1800"/>
                        <a:t>：</a:t>
                      </a:r>
                      <a:r>
                        <a:rPr lang="zh-TW" sz="2200"/>
                        <a:t>個案病灶的皮膚呈現肥厚且乾燥，有多處皮膚因搔癢難耐而抓破。個案主訴近日皮膚病灶處相當癢，會時常不自覺地去抓，而且沒有規律塗抹皮膚藥膏（皮膚科診所開立）。芳療配方選用的治療方向：</a:t>
                      </a:r>
                      <a:r>
                        <a:rPr lang="zh-TW" sz="2200">
                          <a:highlight>
                            <a:srgbClr val="00FFFF"/>
                          </a:highlight>
                        </a:rPr>
                        <a:t>皮膚鎮定、消炎抗敏與止癢</a:t>
                      </a:r>
                      <a:r>
                        <a:rPr lang="zh-TW" sz="2200"/>
                        <a:t>。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227" name="Google Shape;227;p12"/>
          <p:cNvSpPr txBox="1"/>
          <p:nvPr/>
        </p:nvSpPr>
        <p:spPr>
          <a:xfrm>
            <a:off x="1139916" y="4355638"/>
            <a:ext cx="143584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12"/>
          <p:cNvSpPr txBox="1"/>
          <p:nvPr/>
        </p:nvSpPr>
        <p:spPr>
          <a:xfrm>
            <a:off x="614757" y="5671347"/>
            <a:ext cx="44159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禾場國際芳療學苑103期高階班/林雅芳</a:t>
            </a:r>
            <a:endParaRPr/>
          </a:p>
        </p:txBody>
      </p:sp>
      <p:sp>
        <p:nvSpPr>
          <p:cNvPr id="229" name="Google Shape;229;p12"/>
          <p:cNvSpPr txBox="1"/>
          <p:nvPr/>
        </p:nvSpPr>
        <p:spPr>
          <a:xfrm>
            <a:off x="5180355" y="2515845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 txBox="1"/>
          <p:nvPr>
            <p:ph type="title"/>
          </p:nvPr>
        </p:nvSpPr>
        <p:spPr>
          <a:xfrm>
            <a:off x="870650" y="419325"/>
            <a:ext cx="106779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rial"/>
              <a:buNone/>
            </a:pPr>
            <a:r>
              <a:rPr b="1" lang="zh-TW" sz="3400">
                <a:solidFill>
                  <a:schemeClr val="accent3"/>
                </a:solidFill>
              </a:rPr>
              <a:t>芳療措施執行與評值</a:t>
            </a:r>
            <a:endParaRPr/>
          </a:p>
        </p:txBody>
      </p:sp>
      <p:graphicFrame>
        <p:nvGraphicFramePr>
          <p:cNvPr id="235" name="Google Shape;235;p13"/>
          <p:cNvGraphicFramePr/>
          <p:nvPr/>
        </p:nvGraphicFramePr>
        <p:xfrm>
          <a:off x="425567" y="1339116"/>
          <a:ext cx="3000000" cy="3000000"/>
        </p:xfrm>
        <a:graphic>
          <a:graphicData uri="http://schemas.openxmlformats.org/drawingml/2006/table">
            <a:tbl>
              <a:tblPr bandCol="1" bandRow="1" firstRow="1">
                <a:noFill/>
                <a:tableStyleId>{A26B1AF8-DDAC-4B64-9FD5-C6E8FF808E6A}</a:tableStyleId>
              </a:tblPr>
              <a:tblGrid>
                <a:gridCol w="2258500"/>
                <a:gridCol w="1872425"/>
                <a:gridCol w="1968950"/>
                <a:gridCol w="2451575"/>
                <a:gridCol w="2789425"/>
              </a:tblGrid>
              <a:tr h="1032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治療時間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配方濃度/方式/途徑/次數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CO(ml/毫升)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EO(d/滴)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HY(ml/毫升)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223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第二次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2024/6/16-6/23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4%</a:t>
                      </a:r>
                      <a:endParaRPr sz="22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滾珠瓶</a:t>
                      </a:r>
                      <a:endParaRPr sz="22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皮膚塗抹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2-3次/天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荷荷芭油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12ml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金盞花浸泡油3ml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chemeClr val="accent6"/>
                          </a:solidFill>
                        </a:rPr>
                        <a:t>德國洋甘菊</a:t>
                      </a:r>
                      <a:r>
                        <a:rPr lang="zh-TW" sz="2200"/>
                        <a:t>    (2d)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0870B1"/>
                          </a:solidFill>
                        </a:rPr>
                        <a:t>直正薰衣草</a:t>
                      </a:r>
                      <a:r>
                        <a:rPr lang="zh-TW" sz="2200"/>
                        <a:t>    (3d)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0870B1"/>
                          </a:solidFill>
                        </a:rPr>
                        <a:t>廣霍香 </a:t>
                      </a:r>
                      <a:r>
                        <a:rPr lang="zh-TW" sz="2200"/>
                        <a:t>          (3d)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AC239B"/>
                          </a:solidFill>
                        </a:rPr>
                        <a:t>乳香 </a:t>
                      </a:r>
                      <a:r>
                        <a:rPr lang="zh-TW" sz="2200"/>
                        <a:t>              (2d)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AC239B"/>
                          </a:solidFill>
                        </a:rPr>
                        <a:t>義大利永久花 </a:t>
                      </a:r>
                      <a:r>
                        <a:rPr lang="zh-TW" sz="2200">
                          <a:solidFill>
                            <a:srgbClr val="000000"/>
                          </a:solidFill>
                        </a:rPr>
                        <a:t>(2d)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真正薰衣草純露15ml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歐薄荷純露15ml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（噴霧+濕敷）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313700">
                <a:tc gridSpan="5"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Noto Sans Symbols"/>
                        <a:buChar char="●"/>
                      </a:pPr>
                      <a:r>
                        <a:rPr lang="zh-TW" sz="2200"/>
                        <a:t>膚況評估與芳療配方撰用</a:t>
                      </a:r>
                      <a:r>
                        <a:rPr lang="zh-TW" sz="1800"/>
                        <a:t>：</a:t>
                      </a:r>
                      <a:r>
                        <a:rPr lang="zh-TW" sz="2200"/>
                        <a:t>個案病灶皮膚的乾癢與傷口癒合狀況改善中。個案表示滾珠瓶的使用方式很方便，塗抹後癢的感覺會有改善。不過又發癢時，偶爾還是會不自覺地想去抓。個案病灶的皮膚脆弱，皮膚角質明顯乾燥脫㞕，只要一抓就容易破皮，破皮處暫時無感染現象。芳療配方選用的治療方向：</a:t>
                      </a:r>
                      <a:r>
                        <a:rPr lang="zh-TW" sz="2200">
                          <a:highlight>
                            <a:srgbClr val="00FFFF"/>
                          </a:highlight>
                        </a:rPr>
                        <a:t>皮膚鎮定、消炎抗敏、止癢</a:t>
                      </a:r>
                      <a:r>
                        <a:rPr lang="zh-TW" sz="2200"/>
                        <a:t>、</a:t>
                      </a:r>
                      <a:r>
                        <a:rPr lang="zh-TW" sz="220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</a:rPr>
                        <a:t>保濕、修復</a:t>
                      </a:r>
                      <a:r>
                        <a:rPr lang="zh-TW" sz="2200"/>
                        <a:t>。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236" name="Google Shape;236;p13"/>
          <p:cNvSpPr txBox="1"/>
          <p:nvPr/>
        </p:nvSpPr>
        <p:spPr>
          <a:xfrm>
            <a:off x="425580" y="6488708"/>
            <a:ext cx="42414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禾場國際芳療學苑103期高階班/林雅芳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/>
          <p:nvPr>
            <p:ph type="title"/>
          </p:nvPr>
        </p:nvSpPr>
        <p:spPr>
          <a:xfrm>
            <a:off x="867584" y="368673"/>
            <a:ext cx="10058400" cy="689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rial"/>
              <a:buNone/>
            </a:pPr>
            <a:r>
              <a:rPr b="1" lang="zh-TW" sz="3400">
                <a:solidFill>
                  <a:schemeClr val="accent3"/>
                </a:solidFill>
              </a:rPr>
              <a:t>芳療措施執行與評值</a:t>
            </a:r>
            <a:endParaRPr/>
          </a:p>
        </p:txBody>
      </p:sp>
      <p:graphicFrame>
        <p:nvGraphicFramePr>
          <p:cNvPr id="242" name="Google Shape;242;p14"/>
          <p:cNvGraphicFramePr/>
          <p:nvPr/>
        </p:nvGraphicFramePr>
        <p:xfrm>
          <a:off x="517960" y="9330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{A26B1AF8-DDAC-4B64-9FD5-C6E8FF808E6A}</a:tableStyleId>
              </a:tblPr>
              <a:tblGrid>
                <a:gridCol w="2231225"/>
                <a:gridCol w="2231225"/>
                <a:gridCol w="2231225"/>
                <a:gridCol w="2279225"/>
                <a:gridCol w="2231225"/>
              </a:tblGrid>
              <a:tr h="780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治療時間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配方濃度/方式/途徑/次數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CO（ml/毫升)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EO（d/滴)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HY（ml/毫升)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179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第三次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2024/6/24-/30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4%</a:t>
                      </a:r>
                      <a:endParaRPr sz="22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滾珠瓶</a:t>
                      </a:r>
                      <a:endParaRPr sz="22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皮膚塗抹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2-3次/天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荷荷芭油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12ml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金盞花浸泡油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3ml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chemeClr val="accent6"/>
                          </a:solidFill>
                        </a:rPr>
                        <a:t>德國洋甘菊</a:t>
                      </a:r>
                      <a:r>
                        <a:rPr lang="zh-TW" sz="2200"/>
                        <a:t>    2d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0870B1"/>
                          </a:solidFill>
                        </a:rPr>
                        <a:t>直正薰衣草</a:t>
                      </a:r>
                      <a:r>
                        <a:rPr lang="zh-TW" sz="2200"/>
                        <a:t>    3d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0870B1"/>
                          </a:solidFill>
                        </a:rPr>
                        <a:t>廣霍香 </a:t>
                      </a:r>
                      <a:r>
                        <a:rPr lang="zh-TW" sz="2200"/>
                        <a:t>          3d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AC239B"/>
                          </a:solidFill>
                        </a:rPr>
                        <a:t>乳香 </a:t>
                      </a:r>
                      <a:r>
                        <a:rPr lang="zh-TW" sz="2200"/>
                        <a:t>             2d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AC239B"/>
                          </a:solidFill>
                        </a:rPr>
                        <a:t>義大利永久花</a:t>
                      </a:r>
                      <a:r>
                        <a:rPr lang="zh-TW" sz="2200"/>
                        <a:t>2d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AC239B"/>
                          </a:solidFill>
                        </a:rPr>
                        <a:t>羅馬洋甘菊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AC239B"/>
                          </a:solidFill>
                        </a:rPr>
                        <a:t>純露</a:t>
                      </a:r>
                      <a:r>
                        <a:rPr lang="zh-TW" sz="2200"/>
                        <a:t>15ml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AC239B"/>
                          </a:solidFill>
                        </a:rPr>
                        <a:t>義大利永久花</a:t>
                      </a:r>
                      <a:endParaRPr sz="2200">
                        <a:solidFill>
                          <a:srgbClr val="AC239B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AC239B"/>
                          </a:solidFill>
                        </a:rPr>
                        <a:t>純露</a:t>
                      </a:r>
                      <a:r>
                        <a:rPr lang="zh-TW" sz="2200"/>
                        <a:t>15ml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（噴霧+濕敷）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36925">
                <a:tc gridSpan="5"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Noto Sans Symbols"/>
                        <a:buChar char="●"/>
                      </a:pPr>
                      <a:r>
                        <a:rPr lang="zh-TW" sz="2200"/>
                        <a:t>膚況評估與芳療配方撰用：這週個案皮膚病灶跟上週的狀況大同小異。個案主訴，最近工作相當忙碌，常常忘記塗抹精油配方，有時一整天都沒有使用，有時可以塗抹到2次/一天，因為皮膚病況與搔癢感並無太大變化，主要無規律使用，所以此次沒有更改配方，續用第二次的精油配方，</a:t>
                      </a:r>
                      <a:r>
                        <a:rPr lang="zh-TW" sz="2200" u="sng"/>
                        <a:t>只更換了純露配方，改為：羅馬洋甘菊純靈+義大利永久花純露</a:t>
                      </a:r>
                      <a:r>
                        <a:rPr lang="zh-TW" sz="2200"/>
                        <a:t>。芳療配方選用治療方向：</a:t>
                      </a:r>
                      <a:r>
                        <a:rPr lang="zh-TW" sz="2200">
                          <a:highlight>
                            <a:srgbClr val="00FFFF"/>
                          </a:highlight>
                        </a:rPr>
                        <a:t>皮膚鎮定、消炎抗敏、止癢</a:t>
                      </a:r>
                      <a:r>
                        <a:rPr lang="zh-TW" sz="2200"/>
                        <a:t>、</a:t>
                      </a:r>
                      <a:r>
                        <a:rPr lang="zh-TW" sz="2200">
                          <a:highlight>
                            <a:srgbClr val="FF00FF"/>
                          </a:highlight>
                        </a:rPr>
                        <a:t>保濕、修復</a:t>
                      </a:r>
                      <a:r>
                        <a:rPr lang="zh-TW" sz="2200"/>
                        <a:t>。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243" name="Google Shape;243;p14"/>
          <p:cNvSpPr txBox="1"/>
          <p:nvPr/>
        </p:nvSpPr>
        <p:spPr>
          <a:xfrm>
            <a:off x="5180355" y="2515845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14"/>
          <p:cNvSpPr txBox="1"/>
          <p:nvPr/>
        </p:nvSpPr>
        <p:spPr>
          <a:xfrm>
            <a:off x="5180355" y="2515845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14"/>
          <p:cNvSpPr txBox="1"/>
          <p:nvPr/>
        </p:nvSpPr>
        <p:spPr>
          <a:xfrm flipH="1">
            <a:off x="393451" y="6006432"/>
            <a:ext cx="51920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禾場國際芳療學苑103期高階班/林雅芳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"/>
          <p:cNvSpPr txBox="1"/>
          <p:nvPr>
            <p:ph type="title"/>
          </p:nvPr>
        </p:nvSpPr>
        <p:spPr>
          <a:xfrm>
            <a:off x="1066800" y="418476"/>
            <a:ext cx="10058400" cy="6274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</a:pPr>
            <a:r>
              <a:rPr b="1" lang="zh-TW" sz="3600">
                <a:solidFill>
                  <a:schemeClr val="accent3"/>
                </a:solidFill>
              </a:rPr>
              <a:t>芳療措施執行與評值</a:t>
            </a:r>
            <a:endParaRPr/>
          </a:p>
        </p:txBody>
      </p:sp>
      <p:graphicFrame>
        <p:nvGraphicFramePr>
          <p:cNvPr id="251" name="Google Shape;251;p15"/>
          <p:cNvGraphicFramePr/>
          <p:nvPr/>
        </p:nvGraphicFramePr>
        <p:xfrm>
          <a:off x="473137" y="9579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{A26B1AF8-DDAC-4B64-9FD5-C6E8FF808E6A}</a:tableStyleId>
              </a:tblPr>
              <a:tblGrid>
                <a:gridCol w="2241175"/>
                <a:gridCol w="2241175"/>
                <a:gridCol w="2241175"/>
                <a:gridCol w="2241175"/>
                <a:gridCol w="2241175"/>
              </a:tblGrid>
              <a:tr h="83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治療時間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配方濃度/方式/途徑/次數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CO（ml/毫升)</a:t>
                      </a:r>
                      <a:endParaRPr sz="24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EO(d/滴）</a:t>
                      </a:r>
                      <a:endParaRPr sz="24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HY（ml/毫升）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856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第四次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2024/7/1-/7/8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4%</a:t>
                      </a:r>
                      <a:endParaRPr sz="22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滾珠瓶</a:t>
                      </a:r>
                      <a:endParaRPr sz="22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皮膚塗抹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2-3次/天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荷荷芭油      5ml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金盞花浸泡  5ml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FF0000"/>
                          </a:solidFill>
                        </a:rPr>
                        <a:t>甜杏仁油</a:t>
                      </a:r>
                      <a:r>
                        <a:rPr lang="zh-TW" sz="2200"/>
                        <a:t>    10ml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chemeClr val="accent6"/>
                          </a:solidFill>
                        </a:rPr>
                        <a:t>德國洋甘菊</a:t>
                      </a:r>
                      <a:r>
                        <a:rPr lang="zh-TW" sz="2200"/>
                        <a:t>    2d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0870B1"/>
                          </a:solidFill>
                        </a:rPr>
                        <a:t>直正薰衣草</a:t>
                      </a:r>
                      <a:r>
                        <a:rPr lang="zh-TW" sz="2200"/>
                        <a:t>    3d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0870B1"/>
                          </a:solidFill>
                        </a:rPr>
                        <a:t>廣霍香 </a:t>
                      </a:r>
                      <a:r>
                        <a:rPr lang="zh-TW" sz="2200"/>
                        <a:t>          3d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AC239B"/>
                          </a:solidFill>
                        </a:rPr>
                        <a:t>乳香</a:t>
                      </a:r>
                      <a:r>
                        <a:rPr lang="zh-TW" sz="2200"/>
                        <a:t>              2d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3F762A"/>
                          </a:solidFill>
                        </a:rPr>
                        <a:t>茶樹</a:t>
                      </a:r>
                      <a:r>
                        <a:rPr lang="zh-TW" sz="2200">
                          <a:solidFill>
                            <a:srgbClr val="AC239B"/>
                          </a:solidFill>
                        </a:rPr>
                        <a:t>              </a:t>
                      </a:r>
                      <a:r>
                        <a:rPr lang="zh-TW" sz="2200"/>
                        <a:t>3d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FFC000"/>
                          </a:solidFill>
                        </a:rPr>
                        <a:t>花梨木    </a:t>
                      </a:r>
                      <a:r>
                        <a:rPr lang="zh-TW" sz="2200">
                          <a:solidFill>
                            <a:srgbClr val="AC239B"/>
                          </a:solidFill>
                        </a:rPr>
                        <a:t>       </a:t>
                      </a:r>
                      <a:r>
                        <a:rPr lang="zh-TW" sz="2200">
                          <a:solidFill>
                            <a:srgbClr val="000000"/>
                          </a:solidFill>
                        </a:rPr>
                        <a:t>3d</a:t>
                      </a:r>
                      <a:endParaRPr sz="2200">
                        <a:solidFill>
                          <a:srgbClr val="AC239B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羅馬洋甘菊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純露15ml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000000"/>
                          </a:solidFill>
                        </a:rPr>
                        <a:t>義大利永久花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000000"/>
                          </a:solidFill>
                        </a:rPr>
                        <a:t>純露15ml</a:t>
                      </a:r>
                      <a:endParaRPr sz="22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solidFill>
                            <a:srgbClr val="000000"/>
                          </a:solidFill>
                        </a:rPr>
                        <a:t>（噴霧+濕敷）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27975">
                <a:tc gridSpan="5"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Noto Sans Symbols"/>
                        <a:buChar char="●"/>
                      </a:pPr>
                      <a:r>
                        <a:rPr lang="zh-TW" sz="2200"/>
                        <a:t>膚況評估與芳療配方制定</a:t>
                      </a:r>
                      <a:r>
                        <a:rPr lang="zh-TW" sz="1800"/>
                        <a:t>：</a:t>
                      </a:r>
                      <a:r>
                        <a:rPr lang="zh-TW" sz="2200"/>
                        <a:t>個案病灶的皮膚仍顯乾燥，為了增加皮膚滋潤度，在原基底油中添加了</a:t>
                      </a:r>
                      <a:r>
                        <a:rPr lang="zh-TW" sz="2200">
                          <a:solidFill>
                            <a:srgbClr val="FF0000"/>
                          </a:solidFill>
                        </a:rPr>
                        <a:t>甜杏仁油</a:t>
                      </a:r>
                      <a:r>
                        <a:rPr lang="zh-TW" sz="2200"/>
                        <a:t>。個案因為癢，反覆地把快癒合的傷口又抓破，導致傷口一直無法全癒，所幸皮膚傷口無感染現象。</a:t>
                      </a:r>
                      <a:r>
                        <a:rPr lang="zh-TW" sz="2200">
                          <a:solidFill>
                            <a:srgbClr val="626A19"/>
                          </a:solidFill>
                        </a:rPr>
                        <a:t>茶樹</a:t>
                      </a:r>
                      <a:r>
                        <a:rPr lang="zh-TW" sz="2200"/>
                        <a:t>添加來預防傷口的感染，添加</a:t>
                      </a:r>
                      <a:r>
                        <a:rPr lang="zh-TW" sz="2200">
                          <a:solidFill>
                            <a:srgbClr val="FFC000"/>
                          </a:solidFill>
                        </a:rPr>
                        <a:t>花梨木</a:t>
                      </a:r>
                      <a:r>
                        <a:rPr lang="zh-TW" sz="2200"/>
                        <a:t>促進</a:t>
                      </a:r>
                      <a:r>
                        <a:rPr lang="zh-TW" sz="2200">
                          <a:solidFill>
                            <a:srgbClr val="000000"/>
                          </a:solidFill>
                        </a:rPr>
                        <a:t>皮</a:t>
                      </a:r>
                      <a:r>
                        <a:rPr lang="zh-TW" sz="2200"/>
                        <a:t>膚傷口的修復。此次芳療配方的治療方向：</a:t>
                      </a:r>
                      <a:r>
                        <a:rPr lang="zh-TW" sz="2200">
                          <a:highlight>
                            <a:srgbClr val="00FFFF"/>
                          </a:highlight>
                        </a:rPr>
                        <a:t>皮膚鎮定、消炎抗敏、止癢</a:t>
                      </a:r>
                      <a:r>
                        <a:rPr lang="zh-TW" sz="2200"/>
                        <a:t>、</a:t>
                      </a:r>
                      <a:r>
                        <a:rPr lang="zh-TW" sz="2200">
                          <a:highlight>
                            <a:srgbClr val="FF00FF"/>
                          </a:highlight>
                        </a:rPr>
                        <a:t>保濕、傷口修復</a:t>
                      </a:r>
                      <a:r>
                        <a:rPr lang="zh-TW" sz="2200"/>
                        <a:t>、</a:t>
                      </a:r>
                      <a:r>
                        <a:rPr lang="zh-TW" sz="2200">
                          <a:highlight>
                            <a:srgbClr val="808000"/>
                          </a:highlight>
                        </a:rPr>
                        <a:t>預防傷口感染</a:t>
                      </a:r>
                      <a:r>
                        <a:rPr lang="zh-TW" sz="2200"/>
                        <a:t>。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252" name="Google Shape;252;p15"/>
          <p:cNvSpPr txBox="1"/>
          <p:nvPr/>
        </p:nvSpPr>
        <p:spPr>
          <a:xfrm>
            <a:off x="376021" y="5780742"/>
            <a:ext cx="41063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禾場國際芳療學苑103期高階班/林雅芳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"/>
          <p:cNvSpPr txBox="1"/>
          <p:nvPr>
            <p:ph type="title"/>
          </p:nvPr>
        </p:nvSpPr>
        <p:spPr>
          <a:xfrm>
            <a:off x="1066800" y="259478"/>
            <a:ext cx="10058400" cy="1085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</a:pPr>
            <a:r>
              <a:rPr b="1" lang="zh-TW" sz="3200">
                <a:solidFill>
                  <a:schemeClr val="accent3"/>
                </a:solidFill>
              </a:rPr>
              <a:t>個案回饋</a:t>
            </a:r>
            <a:endParaRPr/>
          </a:p>
        </p:txBody>
      </p:sp>
      <p:sp>
        <p:nvSpPr>
          <p:cNvPr id="258" name="Google Shape;258;p16"/>
          <p:cNvSpPr txBox="1"/>
          <p:nvPr>
            <p:ph idx="1" type="body"/>
          </p:nvPr>
        </p:nvSpPr>
        <p:spPr>
          <a:xfrm>
            <a:off x="572745" y="1195294"/>
            <a:ext cx="10844804" cy="5403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zh-TW" sz="2400"/>
              <a:t>個案表示：異位性皮膚炎只要一發作，病灶的皮膚就會奇癢無比，忍不住想要用抓的來止癢，所以皮膚才會有傷口。也不知道皮膚炎是不是己經對皮膚科的藥膏有抗藥性，剛擦的時候有效，後來的療效就不是很明顯，還是會很癢。願意試試植物精油的治療，或許會帶來不一樣的體驗。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zh-TW" sz="2400"/>
              <a:t>個案表示，精油滾珠瓶使用起來相當方便，不沾手，好塗好抹。第一次塗抺植物精油時，感覺油脂的質地滋潤但不會很油膩，沒有刺激感，吸收效果不錯。此外，純露濕敷或噴灑在皮膚上感覺涼涼的，有舒緩發癢的效果。精油滾珠瓶擦了幾次，感覺皮膚炎確實有改善，比較不癢，皮膚也比較沒那麼乾。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zh-TW" sz="2400"/>
              <a:t>使用了一段時間，也漸漸習慣精油滾珠瓶的使用，因為不沾手，很方便。現在己懶得再去拿皮膚科藥膏來塗抹。會在睡覺前，出門上班前，來使用精油滾珠瓶，一天至少會塗抹1-2次。</a:t>
            </a:r>
            <a:endParaRPr/>
          </a:p>
        </p:txBody>
      </p:sp>
      <p:sp>
        <p:nvSpPr>
          <p:cNvPr id="259" name="Google Shape;259;p16"/>
          <p:cNvSpPr txBox="1"/>
          <p:nvPr/>
        </p:nvSpPr>
        <p:spPr>
          <a:xfrm>
            <a:off x="774451" y="6017110"/>
            <a:ext cx="49430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禾場國際芳療學苑103期高階/林雅芳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沙灘甲板上有小籃子的自行車" id="264" name="Google Shape;2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681" y="220870"/>
            <a:ext cx="11706087" cy="638681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7"/>
          <p:cNvSpPr txBox="1"/>
          <p:nvPr/>
        </p:nvSpPr>
        <p:spPr>
          <a:xfrm>
            <a:off x="5187121" y="2104150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7"/>
          <p:cNvSpPr txBox="1"/>
          <p:nvPr/>
        </p:nvSpPr>
        <p:spPr>
          <a:xfrm>
            <a:off x="3165798" y="938696"/>
            <a:ext cx="620275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6000" u="none" cap="none" strike="noStrike">
                <a:solidFill>
                  <a:srgbClr val="215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謝謝聆聽與指教</a:t>
            </a:r>
            <a:endParaRPr/>
          </a:p>
        </p:txBody>
      </p:sp>
      <p:sp>
        <p:nvSpPr>
          <p:cNvPr id="267" name="Google Shape;267;p17"/>
          <p:cNvSpPr txBox="1"/>
          <p:nvPr/>
        </p:nvSpPr>
        <p:spPr>
          <a:xfrm>
            <a:off x="-719483" y="6027387"/>
            <a:ext cx="743262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禾場國際芳療學苑103期高階班/林雅芳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>
            <p:ph type="title"/>
          </p:nvPr>
        </p:nvSpPr>
        <p:spPr>
          <a:xfrm>
            <a:off x="884019" y="271739"/>
            <a:ext cx="10166475" cy="88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b="1" lang="zh-TW" sz="3200">
                <a:solidFill>
                  <a:schemeClr val="accent4"/>
                </a:solidFill>
              </a:rPr>
              <a:t>異位性皮膚炎-簡介</a:t>
            </a:r>
            <a:endParaRPr sz="3200"/>
          </a:p>
        </p:txBody>
      </p:sp>
      <p:sp>
        <p:nvSpPr>
          <p:cNvPr id="131" name="Google Shape;131;p2"/>
          <p:cNvSpPr txBox="1"/>
          <p:nvPr>
            <p:ph idx="1" type="body"/>
          </p:nvPr>
        </p:nvSpPr>
        <p:spPr>
          <a:xfrm>
            <a:off x="414617" y="945915"/>
            <a:ext cx="11362765" cy="501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i="0" lang="zh-TW" sz="2400">
                <a:latin typeface="Arial"/>
                <a:ea typeface="Arial"/>
                <a:cs typeface="Arial"/>
                <a:sym typeface="Arial"/>
              </a:rPr>
              <a:t>異位性皮膚炎是一種特殊的遺傳體質，並不是一種傳染病</a:t>
            </a:r>
            <a:r>
              <a:rPr b="1" lang="zh-TW" sz="2400"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b="1" i="0" lang="zh-TW" sz="2400">
                <a:latin typeface="Arial"/>
                <a:ea typeface="Arial"/>
                <a:cs typeface="Arial"/>
                <a:sym typeface="Arial"/>
              </a:rPr>
              <a:t>由於皮膚乾燥發炎的關係，這些小孩的皮膚常會不斷的脫屑，往往會造成家長或同學們的誤會，擔心皮屑會傳染此病，或是讓人誤以為這些小孩比較「髒」，這些都是不正確的觀念。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•"/>
            </a:pPr>
            <a:r>
              <a:rPr b="1" i="0" lang="zh-TW" sz="2400">
                <a:latin typeface="Arial"/>
                <a:ea typeface="Arial"/>
                <a:cs typeface="Arial"/>
                <a:sym typeface="Arial"/>
              </a:rPr>
              <a:t>異位性皮膚炎病灶的發生有「三部曲」：</a:t>
            </a:r>
            <a:r>
              <a:rPr b="1" i="0" lang="zh-TW" sz="2400"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發癢</a:t>
            </a:r>
            <a:r>
              <a:rPr i="0" lang="zh-TW" sz="2400"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1" i="0" lang="zh-TW" sz="2400"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搔抓</a:t>
            </a:r>
            <a:r>
              <a:rPr i="0" lang="zh-TW" sz="2400"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1" i="0" lang="zh-TW" sz="2400"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濕疹</a:t>
            </a:r>
            <a:r>
              <a:rPr b="1" i="0" lang="zh-TW" sz="2400">
                <a:latin typeface="Arial"/>
                <a:ea typeface="Arial"/>
                <a:cs typeface="Arial"/>
                <a:sym typeface="Arial"/>
              </a:rPr>
              <a:t>，皮膚一旦出現濕疹便會引起更厲害的搔癢，如此形成惡性循環，「癢癢抓抓、抓抓癢癢、越抓越癢、越癢越抓」</a:t>
            </a:r>
            <a:r>
              <a:rPr b="1" lang="zh-TW" sz="2400"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b="1" i="0"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（資料來源：台大醫院皮膚部/朱家瑜醫師）</a:t>
            </a:r>
            <a:r>
              <a:rPr b="1" lang="zh-TW" sz="2400">
                <a:latin typeface="Arial"/>
                <a:ea typeface="Arial"/>
                <a:cs typeface="Arial"/>
                <a:sym typeface="Arial"/>
              </a:rPr>
              <a:t>                          </a:t>
            </a:r>
            <a:endParaRPr b="1" i="0"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•"/>
            </a:pPr>
            <a:r>
              <a:rPr b="1" i="0" lang="zh-TW" sz="2400">
                <a:latin typeface="Arial"/>
                <a:ea typeface="Arial"/>
                <a:cs typeface="Arial"/>
                <a:sym typeface="Arial"/>
              </a:rPr>
              <a:t>近年的醫學研究證實，異位性皮膚炎患者較為重要的致病基因為</a:t>
            </a:r>
            <a:r>
              <a:rPr b="1" i="0" lang="zh-TW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絲聚蛋白</a:t>
            </a:r>
            <a:r>
              <a:rPr b="0" i="0" lang="zh-TW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(Filaggrin)</a:t>
            </a:r>
            <a:r>
              <a:rPr b="1" i="0" lang="zh-TW" sz="2400">
                <a:latin typeface="Arial"/>
                <a:ea typeface="Arial"/>
                <a:cs typeface="Arial"/>
                <a:sym typeface="Arial"/>
              </a:rPr>
              <a:t>的缺損。絲聚蛋白是形成完整</a:t>
            </a:r>
            <a:r>
              <a:rPr b="0" i="0" lang="zh-TW" sz="2400"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1" i="0" lang="zh-TW" sz="2400">
                <a:latin typeface="Arial"/>
                <a:ea typeface="Arial"/>
                <a:cs typeface="Arial"/>
                <a:sym typeface="Arial"/>
              </a:rPr>
              <a:t>表皮屏障</a:t>
            </a:r>
            <a:r>
              <a:rPr b="0" i="0" lang="zh-TW" sz="2400"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1" i="0" lang="zh-TW" sz="2400">
                <a:latin typeface="Arial"/>
                <a:ea typeface="Arial"/>
                <a:cs typeface="Arial"/>
                <a:sym typeface="Arial"/>
              </a:rPr>
              <a:t>的重要物質，一旦缺損會影響皮膚角質層的正常防禦功能，這樣較不健全的皮膚會因為環境中物質的刺激及過敏原的致敏化，引起皮膚免疫失調，進而導致反覆發作的濕疹。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</a:t>
            </a:r>
            <a:r>
              <a:rPr lang="zh-TW">
                <a:solidFill>
                  <a:schemeClr val="dk1"/>
                </a:solidFill>
              </a:rPr>
              <a:t>（</a:t>
            </a:r>
            <a:r>
              <a:rPr b="1"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資料來源：馬階紀念醫院皮膚科/黄心穎醫師）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禾場國際芳療學苑103期高階班/林雅芳</a:t>
            </a:r>
            <a:endParaRPr b="1" i="0" sz="2400">
              <a:latin typeface="Arial"/>
              <a:ea typeface="Arial"/>
              <a:cs typeface="Arial"/>
              <a:sym typeface="Arial"/>
            </a:endParaRPr>
          </a:p>
          <a:p>
            <a:pPr indent="-30479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30479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i="0" sz="2400">
              <a:latin typeface="Arial"/>
              <a:ea typeface="Arial"/>
              <a:cs typeface="Arial"/>
              <a:sym typeface="Arial"/>
            </a:endParaRPr>
          </a:p>
          <a:p>
            <a:pPr indent="-30479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1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/>
          <p:nvPr>
            <p:ph type="title"/>
          </p:nvPr>
        </p:nvSpPr>
        <p:spPr>
          <a:xfrm>
            <a:off x="1066800" y="157006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b="1" lang="zh-TW" sz="3200">
                <a:solidFill>
                  <a:schemeClr val="accent4"/>
                </a:solidFill>
              </a:rPr>
              <a:t>異位性皮膚炎-簡介</a:t>
            </a:r>
            <a:endParaRPr/>
          </a:p>
        </p:txBody>
      </p:sp>
      <p:pic>
        <p:nvPicPr>
          <p:cNvPr id="137" name="Google Shape;137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2045" y="1083233"/>
            <a:ext cx="6942269" cy="50052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>
            <p:ph idx="2" type="body"/>
          </p:nvPr>
        </p:nvSpPr>
        <p:spPr>
          <a:xfrm>
            <a:off x="762598" y="1182842"/>
            <a:ext cx="3899447" cy="5167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b="1" lang="zh-TW" sz="2800">
                <a:solidFill>
                  <a:srgbClr val="E5ECAE"/>
                </a:solidFill>
              </a:rPr>
              <a:t>皮膚屏障力差、保水力不足，皮膚易乾癢、脱㞕</a:t>
            </a:r>
            <a:endParaRPr b="1" sz="2800">
              <a:solidFill>
                <a:schemeClr val="accent6"/>
              </a:solidFill>
            </a:endParaRPr>
          </a:p>
          <a:p>
            <a:pPr indent="-319405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Century Gothic"/>
              <a:buNone/>
            </a:pPr>
            <a:r>
              <a:t/>
            </a:r>
            <a:endParaRPr b="1" sz="2800">
              <a:solidFill>
                <a:srgbClr val="E5ECAE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b="1" lang="zh-TW" sz="2800">
                <a:solidFill>
                  <a:srgbClr val="E5ECAE"/>
                </a:solidFill>
              </a:rPr>
              <a:t>皮膚過乾易有細微傷口，過敏原或病菌易穿透皮膚而引發過敏</a:t>
            </a:r>
            <a:endParaRPr/>
          </a:p>
          <a:p>
            <a:pPr indent="-319405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Century Gothic"/>
              <a:buNone/>
            </a:pPr>
            <a:r>
              <a:t/>
            </a:r>
            <a:endParaRPr b="1" sz="2800">
              <a:solidFill>
                <a:srgbClr val="E5ECAE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b="1" lang="zh-TW" sz="2800">
                <a:solidFill>
                  <a:srgbClr val="E5ECAE"/>
                </a:solidFill>
              </a:rPr>
              <a:t>搔抓會造成更多、更大的傷口，過敏原與病菌更易入侵，發炎症狀反覆發作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lang="zh-TW" sz="2100">
                <a:solidFill>
                  <a:schemeClr val="dk1"/>
                </a:solidFill>
              </a:rPr>
              <a:t>（資料來源：健談 havemary.com)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lang="zh-TW" sz="2100">
                <a:solidFill>
                  <a:schemeClr val="dk1"/>
                </a:solidFill>
              </a:rPr>
              <a:t>禾場國際芳療學苑103期高階班/林雅芳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E5ECAE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E5ECA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/>
          <p:nvPr>
            <p:ph type="title"/>
          </p:nvPr>
        </p:nvSpPr>
        <p:spPr>
          <a:xfrm>
            <a:off x="4254252" y="134969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b="1" lang="zh-TW" sz="3200">
                <a:solidFill>
                  <a:schemeClr val="accent4"/>
                </a:solidFill>
              </a:rPr>
              <a:t>異位性皮膚炎-治療</a:t>
            </a:r>
            <a:endParaRPr/>
          </a:p>
        </p:txBody>
      </p:sp>
      <p:sp>
        <p:nvSpPr>
          <p:cNvPr id="144" name="Google Shape;144;p4"/>
          <p:cNvSpPr txBox="1"/>
          <p:nvPr>
            <p:ph idx="1" type="body"/>
          </p:nvPr>
        </p:nvSpPr>
        <p:spPr>
          <a:xfrm>
            <a:off x="473136" y="932827"/>
            <a:ext cx="11245727" cy="5404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b="1" lang="zh-TW" sz="2400">
                <a:solidFill>
                  <a:srgbClr val="E5ECAE"/>
                </a:solidFill>
                <a:latin typeface="Arial"/>
                <a:ea typeface="Arial"/>
                <a:cs typeface="Arial"/>
                <a:sym typeface="Arial"/>
              </a:rPr>
              <a:t>保濕劑</a:t>
            </a:r>
            <a:r>
              <a:rPr b="1" lang="zh-TW" sz="24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zh-TW" sz="2400">
                <a:latin typeface="Arial"/>
                <a:ea typeface="Arial"/>
                <a:cs typeface="Arial"/>
                <a:sym typeface="Arial"/>
              </a:rPr>
              <a:t>皮膚醫學研究發現，異位性皮膚炎患者的</a:t>
            </a:r>
            <a:r>
              <a:rPr b="1" i="0" lang="zh-TW" sz="2400"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皮膚保水功能</a:t>
            </a:r>
            <a:r>
              <a:rPr b="1" i="0" lang="zh-TW" sz="2400">
                <a:latin typeface="Arial"/>
                <a:ea typeface="Arial"/>
                <a:cs typeface="Arial"/>
                <a:sym typeface="Arial"/>
              </a:rPr>
              <a:t>要比一般人來得差，皮膚也比較乾燥，而皮膚乾燥會使表皮的障壁功能變差，容易受到外來物質的影響而加重原本的皮膚炎，此外皮膚科研究也發現，只要單純地剝掉幾層角質層就可引發一連串的免疫反應、導致皮膚炎的發生。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b="1" i="0" lang="zh-TW" sz="2400">
                <a:solidFill>
                  <a:srgbClr val="E5ECAE"/>
                </a:solidFill>
                <a:latin typeface="Arial"/>
                <a:ea typeface="Arial"/>
                <a:cs typeface="Arial"/>
                <a:sym typeface="Arial"/>
              </a:rPr>
              <a:t>局部類固醇藥膏</a:t>
            </a:r>
            <a:r>
              <a:rPr lang="zh-TW" sz="24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zh-TW" sz="2400">
                <a:latin typeface="Arial"/>
                <a:ea typeface="Arial"/>
                <a:cs typeface="Arial"/>
                <a:sym typeface="Arial"/>
              </a:rPr>
              <a:t>局部塗抹類固醇藥膏仍然是目前最有效的方法之一。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b="1" i="0" lang="zh-TW" sz="2400">
                <a:solidFill>
                  <a:srgbClr val="E5ECAE"/>
                </a:solidFill>
                <a:latin typeface="Arial"/>
                <a:ea typeface="Arial"/>
                <a:cs typeface="Arial"/>
                <a:sym typeface="Arial"/>
              </a:rPr>
              <a:t>抗組織胺</a:t>
            </a:r>
            <a:r>
              <a:rPr b="1" lang="zh-TW" sz="2400">
                <a:solidFill>
                  <a:srgbClr val="E5ECAE"/>
                </a:solidFill>
                <a:latin typeface="Arial"/>
                <a:ea typeface="Arial"/>
                <a:cs typeface="Arial"/>
                <a:sym typeface="Arial"/>
              </a:rPr>
              <a:t>藥物</a:t>
            </a:r>
            <a:r>
              <a:rPr lang="zh-TW" sz="24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zh-TW" sz="2400">
                <a:latin typeface="Arial"/>
                <a:ea typeface="Arial"/>
                <a:cs typeface="Arial"/>
                <a:sym typeface="Arial"/>
              </a:rPr>
              <a:t>異位性皮膚炎病患病灶是因為皮膚癢去抓之故，因此治療上最重要的關鍵便是止癢，不癢就不會去抓，不抓皮膚就不會發炎。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b="1" lang="zh-TW" sz="2400">
                <a:solidFill>
                  <a:srgbClr val="E5ECAE"/>
                </a:solidFill>
                <a:latin typeface="Arial"/>
                <a:ea typeface="Arial"/>
                <a:cs typeface="Arial"/>
                <a:sym typeface="Arial"/>
              </a:rPr>
              <a:t>抗生素藥膏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b="1" lang="zh-TW" sz="2400">
                <a:solidFill>
                  <a:srgbClr val="E5ECAE"/>
                </a:solidFill>
                <a:latin typeface="Arial"/>
                <a:ea typeface="Arial"/>
                <a:cs typeface="Arial"/>
                <a:sym typeface="Arial"/>
              </a:rPr>
              <a:t>局部塗抹免疫調節劑藥膏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b="1" i="0" lang="zh-TW" sz="2400">
                <a:solidFill>
                  <a:srgbClr val="E5ECAE"/>
                </a:solidFill>
                <a:latin typeface="Arial"/>
                <a:ea typeface="Arial"/>
                <a:cs typeface="Arial"/>
                <a:sym typeface="Arial"/>
              </a:rPr>
              <a:t>紫外線光療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b="1" lang="zh-TW" sz="2400">
                <a:solidFill>
                  <a:srgbClr val="E5ECAE"/>
                </a:solidFill>
                <a:latin typeface="Arial"/>
                <a:ea typeface="Arial"/>
                <a:cs typeface="Arial"/>
                <a:sym typeface="Arial"/>
              </a:rPr>
              <a:t>口服或注射類固醇治療-</a:t>
            </a:r>
            <a:r>
              <a:rPr b="1" i="0" lang="zh-TW" sz="2400">
                <a:latin typeface="Arial"/>
                <a:ea typeface="Arial"/>
                <a:cs typeface="Arial"/>
                <a:sym typeface="Arial"/>
              </a:rPr>
              <a:t>用於頑強難治的異位性皮膚炎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禾場國際芳療103期高階班/林雅芳                                               </a:t>
            </a:r>
            <a:r>
              <a:rPr b="1"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（資料來源：台大醫院皮膚部/朱家瑜醫師）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5143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Century Gothic"/>
              <a:buNone/>
            </a:pPr>
            <a:r>
              <a:t/>
            </a:r>
            <a:endParaRPr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b="1"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0">
              <a:solidFill>
                <a:srgbClr val="E5ECA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0">
              <a:solidFill>
                <a:srgbClr val="E5ECA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E5ECA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E5ECA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E5ECA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61950" lvl="0" marL="5143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entury Gothic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61950" lvl="0" marL="5143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entury Gothic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638" y="240195"/>
            <a:ext cx="11190723" cy="5999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451" y="372499"/>
            <a:ext cx="5975301" cy="611300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>
            <a:off x="6579450" y="237744"/>
            <a:ext cx="5377853" cy="63825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6718615" y="372498"/>
            <a:ext cx="5103934" cy="611300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6"/>
          <p:cNvSpPr txBox="1"/>
          <p:nvPr>
            <p:ph type="title"/>
          </p:nvPr>
        </p:nvSpPr>
        <p:spPr>
          <a:xfrm>
            <a:off x="7064082" y="372498"/>
            <a:ext cx="4472921" cy="9162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b="1" lang="zh-TW" sz="3200">
                <a:solidFill>
                  <a:schemeClr val="accent4"/>
                </a:solidFill>
              </a:rPr>
              <a:t>異位性皮膚炎-日常照護</a:t>
            </a:r>
            <a:endParaRPr/>
          </a:p>
        </p:txBody>
      </p:sp>
      <p:sp>
        <p:nvSpPr>
          <p:cNvPr id="159" name="Google Shape;159;p6"/>
          <p:cNvSpPr txBox="1"/>
          <p:nvPr>
            <p:ph idx="1" type="body"/>
          </p:nvPr>
        </p:nvSpPr>
        <p:spPr>
          <a:xfrm>
            <a:off x="7064082" y="1288780"/>
            <a:ext cx="4472921" cy="5073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◆"/>
            </a:pPr>
            <a:r>
              <a:rPr lang="zh-TW" sz="2800"/>
              <a:t>環境過敏原</a:t>
            </a:r>
            <a:endParaRPr sz="2800"/>
          </a:p>
          <a:p>
            <a:pPr indent="-18414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 sz="2800"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Noto Sans Symbols"/>
              <a:buChar char="◆"/>
            </a:pPr>
            <a:r>
              <a:rPr lang="zh-TW" sz="2800"/>
              <a:t>食物過敏原</a:t>
            </a:r>
            <a:endParaRPr sz="2800"/>
          </a:p>
          <a:p>
            <a:pPr indent="-18414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 sz="2800"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Noto Sans Symbols"/>
              <a:buChar char="◆"/>
            </a:pPr>
            <a:r>
              <a:rPr lang="zh-TW" sz="2800"/>
              <a:t>流汗/溫差</a:t>
            </a:r>
            <a:endParaRPr/>
          </a:p>
          <a:p>
            <a:pPr indent="-18414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 sz="2800"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Noto Sans Symbols"/>
              <a:buChar char="◆"/>
            </a:pPr>
            <a:r>
              <a:rPr lang="zh-TW" sz="2800"/>
              <a:t>皮膚清潔與保養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lang="zh-TW">
                <a:solidFill>
                  <a:srgbClr val="000000"/>
                </a:solidFill>
              </a:rPr>
              <a:t>（資料來源：HEHO 健康 https://heho.com.tw/archives/2097730）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lang="zh-TW">
                <a:solidFill>
                  <a:srgbClr val="000000"/>
                </a:solidFill>
              </a:rPr>
              <a:t>禾場國際芳療學苑103期高階班/林雅芳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葉子特寫" id="166" name="Google Shape;166;p7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112079" y="0"/>
            <a:ext cx="1207992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cap="sq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"/>
          <p:cNvSpPr txBox="1"/>
          <p:nvPr>
            <p:ph type="title"/>
          </p:nvPr>
        </p:nvSpPr>
        <p:spPr>
          <a:xfrm>
            <a:off x="929839" y="455829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</a:pPr>
            <a:r>
              <a:rPr b="1" lang="zh-TW" sz="3600">
                <a:solidFill>
                  <a:schemeClr val="accent3"/>
                </a:solidFill>
              </a:rPr>
              <a:t>個案基本資料</a:t>
            </a:r>
            <a:endParaRPr/>
          </a:p>
        </p:txBody>
      </p:sp>
      <p:sp>
        <p:nvSpPr>
          <p:cNvPr id="169" name="Google Shape;169;p7"/>
          <p:cNvSpPr txBox="1"/>
          <p:nvPr>
            <p:ph idx="1" type="body"/>
          </p:nvPr>
        </p:nvSpPr>
        <p:spPr>
          <a:xfrm>
            <a:off x="443255" y="1375877"/>
            <a:ext cx="11305490" cy="5026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■"/>
            </a:pPr>
            <a:r>
              <a:rPr lang="zh-TW" sz="3200">
                <a:solidFill>
                  <a:srgbClr val="44CCF6"/>
                </a:solidFill>
              </a:rPr>
              <a:t>姓別：男性🧍‍♂️</a:t>
            </a:r>
            <a:endParaRPr sz="3200">
              <a:solidFill>
                <a:srgbClr val="44CCF6"/>
              </a:solidFill>
            </a:endParaRPr>
          </a:p>
          <a:p>
            <a:pPr indent="-20320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Font typeface="Noto Sans Symbols"/>
              <a:buChar char="■"/>
            </a:pPr>
            <a:r>
              <a:rPr lang="zh-TW" sz="3200">
                <a:solidFill>
                  <a:srgbClr val="44CCF6"/>
                </a:solidFill>
              </a:rPr>
              <a:t>年齡：50歲</a:t>
            </a:r>
            <a:endParaRPr sz="3200">
              <a:solidFill>
                <a:srgbClr val="44CCF6"/>
              </a:solidFill>
            </a:endParaRPr>
          </a:p>
          <a:p>
            <a:pPr indent="-20320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Font typeface="Noto Sans Symbols"/>
              <a:buChar char="■"/>
            </a:pPr>
            <a:r>
              <a:rPr lang="zh-TW" sz="3200">
                <a:solidFill>
                  <a:srgbClr val="44CCF6"/>
                </a:solidFill>
              </a:rPr>
              <a:t>職業：科技業</a:t>
            </a:r>
            <a:endParaRPr sz="3200">
              <a:solidFill>
                <a:srgbClr val="44CCF6"/>
              </a:solidFill>
            </a:endParaRPr>
          </a:p>
          <a:p>
            <a:pPr indent="-20320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Font typeface="Noto Sans Symbols"/>
              <a:buChar char="■"/>
            </a:pPr>
            <a:r>
              <a:rPr lang="zh-TW" sz="3200">
                <a:solidFill>
                  <a:srgbClr val="44CCF6"/>
                </a:solidFill>
              </a:rPr>
              <a:t>疾病史：異位性皮膚炎</a:t>
            </a:r>
            <a:endParaRPr/>
          </a:p>
          <a:p>
            <a:pPr indent="-20320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Font typeface="Noto Sans Symbols"/>
              <a:buChar char="■"/>
            </a:pPr>
            <a:r>
              <a:rPr lang="zh-TW" sz="3200">
                <a:solidFill>
                  <a:srgbClr val="44CCF6"/>
                </a:solidFill>
              </a:rPr>
              <a:t>生活習慣：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rPr lang="zh-TW" sz="3200">
                <a:solidFill>
                  <a:srgbClr val="44CCF6"/>
                </a:solidFill>
              </a:rPr>
              <a:t>   重口味、無抽煙、有飲酒、睡眠正常、無規律運動    </a:t>
            </a:r>
            <a:endParaRPr/>
          </a:p>
          <a:p>
            <a:pPr indent="-20320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Font typeface="Noto Sans Symbols"/>
              <a:buChar char="■"/>
            </a:pPr>
            <a:r>
              <a:rPr lang="zh-TW" sz="3200">
                <a:solidFill>
                  <a:srgbClr val="44CCF6"/>
                </a:solidFill>
              </a:rPr>
              <a:t>健康狀況：沒有按時服用皮膚科口服藥物及塗抹藥膏。皮膚炎發作時，奇癢難耐，不自主地抓，導致皮膚有傷口。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443255" y="6250929"/>
            <a:ext cx="4593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禾埸國際芳療學苑103期高階班/林雅芳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>
            <a:alpha val="0"/>
          </a:schemeClr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/>
          <p:nvPr/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"/>
          <p:cNvSpPr/>
          <p:nvPr/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"/>
          <p:cNvSpPr txBox="1"/>
          <p:nvPr>
            <p:ph type="title"/>
          </p:nvPr>
        </p:nvSpPr>
        <p:spPr>
          <a:xfrm>
            <a:off x="6867760" y="409730"/>
            <a:ext cx="4439023" cy="9649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Arial"/>
              <a:buNone/>
            </a:pPr>
            <a:r>
              <a:rPr b="1" lang="zh-TW" sz="3400">
                <a:solidFill>
                  <a:schemeClr val="accent6"/>
                </a:solidFill>
              </a:rPr>
              <a:t>芳療週期</a:t>
            </a:r>
            <a:endParaRPr b="1" sz="3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8"/>
          <p:cNvGrpSpPr/>
          <p:nvPr/>
        </p:nvGrpSpPr>
        <p:grpSpPr>
          <a:xfrm>
            <a:off x="6583068" y="1376034"/>
            <a:ext cx="5061295" cy="4498489"/>
            <a:chOff x="6504" y="1325"/>
            <a:chExt cx="5061295" cy="4498489"/>
          </a:xfrm>
        </p:grpSpPr>
        <p:sp>
          <p:nvSpPr>
            <p:cNvPr id="180" name="Google Shape;180;p8"/>
            <p:cNvSpPr/>
            <p:nvPr/>
          </p:nvSpPr>
          <p:spPr>
            <a:xfrm>
              <a:off x="1733142" y="1325"/>
              <a:ext cx="1608019" cy="1045212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AB82E"/>
                </a:gs>
                <a:gs pos="50000">
                  <a:srgbClr val="89BA2A"/>
                </a:gs>
                <a:gs pos="100000">
                  <a:srgbClr val="88B92A"/>
                </a:gs>
              </a:gsLst>
              <a:lin ang="5400000" scaled="0"/>
            </a:gradFill>
            <a:ln>
              <a:noFill/>
            </a:ln>
            <a:effectLst>
              <a:outerShdw blurRad="38100" rotWithShape="0" algn="ctr" dir="5400000" dist="1270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1784165" y="52348"/>
              <a:ext cx="1505973" cy="94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個案評估</a:t>
              </a: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10514" y="523932"/>
              <a:ext cx="3453276" cy="3453276"/>
            </a:xfrm>
            <a:custGeom>
              <a:rect b="b" l="l" r="r" t="t"/>
              <a:pathLst>
                <a:path extrusionOk="0" h="120000" w="120000">
                  <a:moveTo>
                    <a:pt x="88341" y="7116"/>
                  </a:moveTo>
                  <a:lnTo>
                    <a:pt x="88341" y="7116"/>
                  </a:lnTo>
                  <a:cubicBezTo>
                    <a:pt x="101970" y="14420"/>
                    <a:pt x="112254" y="26704"/>
                    <a:pt x="117046" y="41406"/>
                  </a:cubicBezTo>
                </a:path>
              </a:pathLst>
            </a:custGeom>
            <a:noFill/>
            <a:ln cap="flat" cmpd="sng" w="9525">
              <a:solidFill>
                <a:srgbClr val="8AB8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459780" y="1727964"/>
              <a:ext cx="1608019" cy="1045212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9AC030"/>
                </a:gs>
                <a:gs pos="50000">
                  <a:srgbClr val="9AC22C"/>
                </a:gs>
                <a:gs pos="100000">
                  <a:srgbClr val="99C12C"/>
                </a:gs>
              </a:gsLst>
              <a:lin ang="5400000" scaled="0"/>
            </a:gradFill>
            <a:ln>
              <a:noFill/>
            </a:ln>
            <a:effectLst>
              <a:outerShdw blurRad="38100" rotWithShape="0" algn="ctr" dir="5400000" dist="1270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3510803" y="1778987"/>
              <a:ext cx="1505973" cy="94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芳療措施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制定</a:t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810514" y="523932"/>
              <a:ext cx="3453276" cy="3453276"/>
            </a:xfrm>
            <a:custGeom>
              <a:rect b="b" l="l" r="r" t="t"/>
              <a:pathLst>
                <a:path extrusionOk="0" h="120000" w="120000">
                  <a:moveTo>
                    <a:pt x="117046" y="78594"/>
                  </a:moveTo>
                  <a:cubicBezTo>
                    <a:pt x="112254" y="93296"/>
                    <a:pt x="101971" y="105580"/>
                    <a:pt x="88341" y="112884"/>
                  </a:cubicBezTo>
                </a:path>
              </a:pathLst>
            </a:custGeom>
            <a:noFill/>
            <a:ln cap="flat" cmpd="sng" w="9525">
              <a:solidFill>
                <a:srgbClr val="9AC0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733142" y="3454602"/>
              <a:ext cx="1608019" cy="1045212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DCB2F"/>
                </a:gs>
                <a:gs pos="50000">
                  <a:srgbClr val="AECD2B"/>
                </a:gs>
                <a:gs pos="100000">
                  <a:srgbClr val="AECC2B"/>
                </a:gs>
              </a:gsLst>
              <a:lin ang="5400000" scaled="0"/>
            </a:gradFill>
            <a:ln>
              <a:noFill/>
            </a:ln>
            <a:effectLst>
              <a:outerShdw blurRad="38100" rotWithShape="0" algn="ctr" dir="5400000" dist="1270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1784165" y="3505625"/>
              <a:ext cx="1505973" cy="94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芳療措施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執行</a:t>
              </a: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10514" y="523932"/>
              <a:ext cx="3453276" cy="3453276"/>
            </a:xfrm>
            <a:custGeom>
              <a:rect b="b" l="l" r="r" t="t"/>
              <a:pathLst>
                <a:path extrusionOk="0" h="120000" w="120000">
                  <a:moveTo>
                    <a:pt x="31659" y="112884"/>
                  </a:moveTo>
                  <a:lnTo>
                    <a:pt x="31659" y="112884"/>
                  </a:lnTo>
                  <a:cubicBezTo>
                    <a:pt x="18030" y="105580"/>
                    <a:pt x="7746" y="93296"/>
                    <a:pt x="2954" y="78594"/>
                  </a:cubicBezTo>
                </a:path>
              </a:pathLst>
            </a:custGeom>
            <a:noFill/>
            <a:ln cap="flat" cmpd="sng" w="9525">
              <a:solidFill>
                <a:srgbClr val="AECB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6504" y="1727964"/>
              <a:ext cx="1608019" cy="1045212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DCF37"/>
                </a:gs>
                <a:gs pos="50000">
                  <a:srgbClr val="C0D032"/>
                </a:gs>
                <a:gs pos="100000">
                  <a:srgbClr val="BED032"/>
                </a:gs>
              </a:gsLst>
              <a:lin ang="5400000" scaled="0"/>
            </a:gradFill>
            <a:ln>
              <a:noFill/>
            </a:ln>
            <a:effectLst>
              <a:outerShdw blurRad="38100" rotWithShape="0" algn="ctr" dir="5400000" dist="1270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57527" y="1778987"/>
              <a:ext cx="1505973" cy="94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個案回饋</a:t>
              </a: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810514" y="523932"/>
              <a:ext cx="3453276" cy="3453276"/>
            </a:xfrm>
            <a:custGeom>
              <a:rect b="b" l="l" r="r" t="t"/>
              <a:pathLst>
                <a:path extrusionOk="0" h="120000" w="120000">
                  <a:moveTo>
                    <a:pt x="2954" y="41406"/>
                  </a:moveTo>
                  <a:lnTo>
                    <a:pt x="2954" y="41406"/>
                  </a:lnTo>
                  <a:cubicBezTo>
                    <a:pt x="7746" y="26704"/>
                    <a:pt x="18029" y="14420"/>
                    <a:pt x="31659" y="7116"/>
                  </a:cubicBezTo>
                </a:path>
              </a:pathLst>
            </a:custGeom>
            <a:noFill/>
            <a:ln cap="flat" cmpd="sng" w="9525">
              <a:solidFill>
                <a:srgbClr val="BFCF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捧著紅色愛心的大手和小手" id="192" name="Google Shape;1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38" y="642594"/>
            <a:ext cx="5694969" cy="534671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 txBox="1"/>
          <p:nvPr/>
        </p:nvSpPr>
        <p:spPr>
          <a:xfrm>
            <a:off x="585942" y="6102760"/>
            <a:ext cx="55100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禾場國際芳療學苑103期高階班/林雅芳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/>
          <p:nvPr>
            <p:ph type="title"/>
          </p:nvPr>
        </p:nvSpPr>
        <p:spPr>
          <a:xfrm>
            <a:off x="1102908" y="414623"/>
            <a:ext cx="10058400" cy="5976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FCCD"/>
              </a:buClr>
              <a:buSzPts val="3200"/>
              <a:buFont typeface="Arial"/>
              <a:buNone/>
            </a:pPr>
            <a:r>
              <a:rPr lang="zh-TW" sz="3200">
                <a:solidFill>
                  <a:srgbClr val="2AFCCD"/>
                </a:solidFill>
              </a:rPr>
              <a:t>芳療-植物精油、基底油 、純露</a:t>
            </a:r>
            <a:endParaRPr sz="3200"/>
          </a:p>
        </p:txBody>
      </p:sp>
      <p:graphicFrame>
        <p:nvGraphicFramePr>
          <p:cNvPr id="199" name="Google Shape;199;p9"/>
          <p:cNvGraphicFramePr/>
          <p:nvPr/>
        </p:nvGraphicFramePr>
        <p:xfrm>
          <a:off x="475627" y="8800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{C2FE79DC-607B-45D2-8190-81926466DD14}</a:tableStyleId>
              </a:tblPr>
              <a:tblGrid>
                <a:gridCol w="2483150"/>
                <a:gridCol w="2915150"/>
                <a:gridCol w="5795150"/>
              </a:tblGrid>
              <a:tr h="576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植物精油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主要化學組成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/>
                        <a:t>生理療效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7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200" u="none" cap="none" strike="noStrike">
                          <a:solidFill>
                            <a:srgbClr val="0870B1"/>
                          </a:solidFill>
                        </a:rPr>
                        <a:t>德國洋甘菊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倍半萜烯（</a:t>
                      </a:r>
                      <a:r>
                        <a:rPr lang="zh-TW" sz="2200">
                          <a:solidFill>
                            <a:srgbClr val="AC239B"/>
                          </a:solidFill>
                        </a:rPr>
                        <a:t>母菊天藍烴</a:t>
                      </a:r>
                      <a:r>
                        <a:rPr lang="zh-TW" sz="2200"/>
                        <a:t>）、倍半萜醇（</a:t>
                      </a:r>
                      <a:r>
                        <a:rPr lang="zh-TW" sz="2200">
                          <a:solidFill>
                            <a:srgbClr val="D155C3"/>
                          </a:solidFill>
                        </a:rPr>
                        <a:t>沒</a:t>
                      </a:r>
                      <a:r>
                        <a:rPr lang="zh-TW" sz="2200">
                          <a:solidFill>
                            <a:srgbClr val="A4225A"/>
                          </a:solidFill>
                        </a:rPr>
                        <a:t>藥醇</a:t>
                      </a:r>
                      <a:r>
                        <a:rPr lang="zh-TW" sz="2200"/>
                        <a:t>）、倍半萜內酯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強力消炎、</a:t>
                      </a:r>
                      <a:r>
                        <a:rPr lang="zh-TW" sz="2200">
                          <a:highlight>
                            <a:srgbClr val="00FFFF"/>
                          </a:highlight>
                        </a:rPr>
                        <a:t>抗皮膚過敏、抗組織胺止癢</a:t>
                      </a:r>
                      <a:r>
                        <a:rPr lang="zh-TW" sz="2200"/>
                        <a:t>、止痛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57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200">
                          <a:solidFill>
                            <a:srgbClr val="0870B1"/>
                          </a:solidFill>
                        </a:rPr>
                        <a:t>真正薰衣草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酯類、單萜醇、倍半萜烯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鎮靜、消炎、止痛、助眠；與其它類精油調合後，其</a:t>
                      </a:r>
                      <a:r>
                        <a:rPr lang="zh-TW" sz="2200">
                          <a:highlight>
                            <a:srgbClr val="00FFFF"/>
                          </a:highlight>
                        </a:rPr>
                        <a:t>協同作用可產生1+1&gt;2的效果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7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200">
                          <a:solidFill>
                            <a:srgbClr val="0870B1"/>
                          </a:solidFill>
                        </a:rPr>
                        <a:t>廣藿香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倍半萜醇、倍半萜烯、倍半萜酮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消除壅塞、浮腫、補強靜脈、消除充血、促進</a:t>
                      </a:r>
                      <a:r>
                        <a:rPr lang="zh-TW" sz="2200">
                          <a:highlight>
                            <a:srgbClr val="00FFFF"/>
                          </a:highlight>
                        </a:rPr>
                        <a:t>組織再生、癒合各種皮膚炎</a:t>
                      </a:r>
                      <a:r>
                        <a:rPr lang="zh-TW" sz="2200"/>
                        <a:t>、龜裂、化膿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7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200">
                          <a:solidFill>
                            <a:srgbClr val="0870B1"/>
                          </a:solidFill>
                        </a:rPr>
                        <a:t>歐薄荷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薄荷醇、薄荷酮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highlight>
                            <a:srgbClr val="00FFFF"/>
                          </a:highlight>
                        </a:rPr>
                        <a:t>止癢</a:t>
                      </a:r>
                      <a:r>
                        <a:rPr lang="zh-TW" sz="2200"/>
                        <a:t>、止充血、鎮咳、緩解頭痛（暫時抑止）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7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200">
                          <a:solidFill>
                            <a:srgbClr val="0870B1"/>
                          </a:solidFill>
                        </a:rPr>
                        <a:t>乳香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2200"/>
                        <a:t>單萜烯、酯類、倍半萜烯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>
                          <a:highlight>
                            <a:srgbClr val="00FFFF"/>
                          </a:highlight>
                        </a:rPr>
                        <a:t>促進血液循環、助傷口癒合、止痛消炎</a:t>
                      </a:r>
                      <a:r>
                        <a:rPr lang="zh-TW" sz="2200"/>
                        <a:t>、激勵免疫系統、抗腫瘤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7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200">
                          <a:solidFill>
                            <a:srgbClr val="0870B1"/>
                          </a:solidFill>
                        </a:rPr>
                        <a:t>義大利永久花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酯類、倍伴萜酮與雙酮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/>
                        <a:t>化瘀、抗血腫、</a:t>
                      </a:r>
                      <a:r>
                        <a:rPr lang="zh-TW" sz="2200">
                          <a:highlight>
                            <a:srgbClr val="00FFFF"/>
                          </a:highlight>
                        </a:rPr>
                        <a:t>促進傷口癒合、促進膠原生成、激勵淋巴流動、抗痙攣、減緩組織纖維化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00" name="Google Shape;200;p9"/>
          <p:cNvSpPr txBox="1"/>
          <p:nvPr/>
        </p:nvSpPr>
        <p:spPr>
          <a:xfrm>
            <a:off x="522941" y="6142520"/>
            <a:ext cx="49928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禾埸國際芳療學苑103期高階班/林雅芳</a:t>
            </a:r>
            <a:endParaRPr/>
          </a:p>
        </p:txBody>
      </p:sp>
      <p:sp>
        <p:nvSpPr>
          <p:cNvPr id="201" name="Google Shape;201;p9"/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5334000" y="2667000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肥皂">
  <a:themeElements>
    <a:clrScheme name="Savo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2024-06-27T05:50:40Z</dcterms:created>
  <dc:creator>clairelin221@outlook.com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